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7" r:id="rId2"/>
    <p:sldId id="258" r:id="rId3"/>
    <p:sldId id="264" r:id="rId4"/>
    <p:sldId id="265" r:id="rId5"/>
    <p:sldId id="266" r:id="rId6"/>
    <p:sldId id="268" r:id="rId7"/>
    <p:sldId id="259" r:id="rId8"/>
    <p:sldId id="260" r:id="rId9"/>
    <p:sldId id="261" r:id="rId10"/>
    <p:sldId id="262" r:id="rId11"/>
    <p:sldId id="267" r:id="rId12"/>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7" d="100"/>
          <a:sy n="77" d="100"/>
        </p:scale>
        <p:origin x="32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0ACB365-9240-4FE4-9486-7A6A99066126}"/>
              </a:ext>
            </a:extLst>
          </p:cNvPr>
          <p:cNvSpPr>
            <a:spLocks noGrp="1"/>
          </p:cNvSpPr>
          <p:nvPr>
            <p:ph type="hdr" sz="quarter"/>
          </p:nvPr>
        </p:nvSpPr>
        <p:spPr>
          <a:xfrm>
            <a:off x="0" y="0"/>
            <a:ext cx="3169920" cy="481727"/>
          </a:xfrm>
          <a:prstGeom prst="rect">
            <a:avLst/>
          </a:prstGeom>
        </p:spPr>
        <p:txBody>
          <a:bodyPr vert="horz" lIns="96649" tIns="48324" rIns="96649" bIns="48324"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DC9903B-9217-4F07-9338-22A9321B56D0}"/>
              </a:ext>
            </a:extLst>
          </p:cNvPr>
          <p:cNvSpPr>
            <a:spLocks noGrp="1"/>
          </p:cNvSpPr>
          <p:nvPr>
            <p:ph type="dt" sz="quarter" idx="1"/>
          </p:nvPr>
        </p:nvSpPr>
        <p:spPr>
          <a:xfrm>
            <a:off x="4143587" y="0"/>
            <a:ext cx="3169920" cy="481727"/>
          </a:xfrm>
          <a:prstGeom prst="rect">
            <a:avLst/>
          </a:prstGeom>
        </p:spPr>
        <p:txBody>
          <a:bodyPr vert="horz" lIns="96649" tIns="48324" rIns="96649" bIns="48324" rtlCol="0"/>
          <a:lstStyle>
            <a:lvl1pPr algn="r">
              <a:defRPr sz="1200"/>
            </a:lvl1pPr>
          </a:lstStyle>
          <a:p>
            <a:r>
              <a:rPr lang="en-US" sz="1000">
                <a:latin typeface="Arial" panose="020B0604020202020204" pitchFamily="34" charset="0"/>
                <a:cs typeface="Arial" panose="020B0604020202020204" pitchFamily="34" charset="0"/>
              </a:rPr>
              <a:t>1/19/2020 pm</a:t>
            </a:r>
            <a:endParaRPr lang="en-US" sz="10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FD148A04-475E-475E-9C9C-4984BD954EE9}"/>
              </a:ext>
            </a:extLst>
          </p:cNvPr>
          <p:cNvSpPr>
            <a:spLocks noGrp="1"/>
          </p:cNvSpPr>
          <p:nvPr>
            <p:ph type="ftr" sz="quarter" idx="2"/>
          </p:nvPr>
        </p:nvSpPr>
        <p:spPr>
          <a:xfrm>
            <a:off x="0" y="9119475"/>
            <a:ext cx="3169920" cy="481726"/>
          </a:xfrm>
          <a:prstGeom prst="rect">
            <a:avLst/>
          </a:prstGeom>
        </p:spPr>
        <p:txBody>
          <a:bodyPr vert="horz" lIns="96649" tIns="48324" rIns="96649" bIns="48324"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09433719-EB47-4A18-ACA1-78B019A75F31}"/>
              </a:ext>
            </a:extLst>
          </p:cNvPr>
          <p:cNvSpPr>
            <a:spLocks noGrp="1"/>
          </p:cNvSpPr>
          <p:nvPr>
            <p:ph type="sldNum" sz="quarter" idx="3"/>
          </p:nvPr>
        </p:nvSpPr>
        <p:spPr>
          <a:xfrm>
            <a:off x="4143587" y="9119475"/>
            <a:ext cx="3169920" cy="481726"/>
          </a:xfrm>
          <a:prstGeom prst="rect">
            <a:avLst/>
          </a:prstGeom>
        </p:spPr>
        <p:txBody>
          <a:bodyPr vert="horz" lIns="96649" tIns="48324" rIns="96649" bIns="48324" rtlCol="0" anchor="b"/>
          <a:lstStyle>
            <a:lvl1pPr algn="r">
              <a:defRPr sz="1200"/>
            </a:lvl1pPr>
          </a:lstStyle>
          <a:p>
            <a:fld id="{2F8ABD8E-8A4F-4345-9527-9F0ABED29FD4}"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852852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r>
              <a:rPr lang="en-US"/>
              <a:t>1/19/2020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6D717B0E-7930-4EC0-A389-CFFA926256A4}" type="slidenum">
              <a:rPr lang="en-US" smtClean="0"/>
              <a:t>‹#›</a:t>
            </a:fld>
            <a:endParaRPr lang="en-US"/>
          </a:p>
        </p:txBody>
      </p:sp>
    </p:spTree>
    <p:extLst>
      <p:ext uri="{BB962C8B-B14F-4D97-AF65-F5344CB8AC3E}">
        <p14:creationId xmlns:p14="http://schemas.microsoft.com/office/powerpoint/2010/main" val="3204095400"/>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EB377E9-DF93-44D2-9B5D-44BE40DD3001}"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174678440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B377E9-DF93-44D2-9B5D-44BE40DD3001}"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22037310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B377E9-DF93-44D2-9B5D-44BE40DD3001}"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1BCDE5A-6850-4391-8044-B2CC65D175A2}" type="slidenum">
              <a:rPr lang="en-US" smtClean="0"/>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1969776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EB377E9-DF93-44D2-9B5D-44BE40DD3001}"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383752727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EB377E9-DF93-44D2-9B5D-44BE40DD3001}"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1BCDE5A-6850-4391-8044-B2CC65D175A2}" type="slidenum">
              <a:rPr lang="en-US" smtClean="0"/>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84967777"/>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EB377E9-DF93-44D2-9B5D-44BE40DD3001}"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37866202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377E9-DF93-44D2-9B5D-44BE40DD3001}"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27771994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377E9-DF93-44D2-9B5D-44BE40DD3001}"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19022725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EB377E9-DF93-44D2-9B5D-44BE40DD3001}"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334390650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EB377E9-DF93-44D2-9B5D-44BE40DD3001}"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259692757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EB377E9-DF93-44D2-9B5D-44BE40DD3001}"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236002260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EB377E9-DF93-44D2-9B5D-44BE40DD3001}"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2004446026"/>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EB377E9-DF93-44D2-9B5D-44BE40DD3001}"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160683323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B377E9-DF93-44D2-9B5D-44BE40DD3001}"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370658663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B377E9-DF93-44D2-9B5D-44BE40DD3001}"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4275726491"/>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EB377E9-DF93-44D2-9B5D-44BE40DD3001}"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1BCDE5A-6850-4391-8044-B2CC65D175A2}" type="slidenum">
              <a:rPr lang="en-US" smtClean="0"/>
              <a:t>‹#›</a:t>
            </a:fld>
            <a:endParaRPr lang="en-US"/>
          </a:p>
        </p:txBody>
      </p:sp>
    </p:spTree>
    <p:extLst>
      <p:ext uri="{BB962C8B-B14F-4D97-AF65-F5344CB8AC3E}">
        <p14:creationId xmlns:p14="http://schemas.microsoft.com/office/powerpoint/2010/main" val="243324719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EB377E9-DF93-44D2-9B5D-44BE40DD3001}" type="datetimeFigureOut">
              <a:rPr lang="en-US" smtClean="0"/>
              <a:t>1/21/2020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1BCDE5A-6850-4391-8044-B2CC65D175A2}" type="slidenum">
              <a:rPr lang="en-US" smtClean="0"/>
              <a:t>‹#›</a:t>
            </a:fld>
            <a:endParaRPr lang="en-US"/>
          </a:p>
        </p:txBody>
      </p:sp>
    </p:spTree>
    <p:extLst>
      <p:ext uri="{BB962C8B-B14F-4D97-AF65-F5344CB8AC3E}">
        <p14:creationId xmlns:p14="http://schemas.microsoft.com/office/powerpoint/2010/main" val="11492451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1638162"/>
            <a:ext cx="6248400" cy="1754326"/>
          </a:xfrm>
        </p:spPr>
        <p:txBody>
          <a:bodyPr>
            <a:spAutoFit/>
          </a:bodyPr>
          <a:lstStyle/>
          <a:p>
            <a:r>
              <a:rPr lang="en-US" dirty="0">
                <a:solidFill>
                  <a:schemeClr val="tx1"/>
                </a:solidFill>
              </a:rPr>
              <a:t>The Ministry Of Angels</a:t>
            </a:r>
          </a:p>
        </p:txBody>
      </p:sp>
      <p:sp>
        <p:nvSpPr>
          <p:cNvPr id="3" name="Subtitle 2"/>
          <p:cNvSpPr>
            <a:spLocks noGrp="1"/>
          </p:cNvSpPr>
          <p:nvPr>
            <p:ph type="subTitle" idx="1"/>
          </p:nvPr>
        </p:nvSpPr>
        <p:spPr>
          <a:xfrm>
            <a:off x="1505608" y="4117701"/>
            <a:ext cx="7543800" cy="1200329"/>
          </a:xfrm>
        </p:spPr>
        <p:txBody>
          <a:bodyPr>
            <a:spAutoFit/>
          </a:bodyPr>
          <a:lstStyle/>
          <a:p>
            <a:r>
              <a:rPr lang="en-US" sz="2400" dirty="0">
                <a:solidFill>
                  <a:schemeClr val="tx1"/>
                </a:solidFill>
              </a:rPr>
              <a:t>Hebrews 1:14, </a:t>
            </a:r>
            <a:r>
              <a:rPr lang="en-US" sz="2400" i="1" dirty="0">
                <a:solidFill>
                  <a:schemeClr val="tx1"/>
                </a:solidFill>
              </a:rPr>
              <a:t>“Are they not all ministering spirits, sent forth to do service for the sake of them that shall inherit salvation?”</a:t>
            </a:r>
          </a:p>
        </p:txBody>
      </p:sp>
      <p:sp>
        <p:nvSpPr>
          <p:cNvPr id="4" name="Slide Number Placeholder 3"/>
          <p:cNvSpPr>
            <a:spLocks noGrp="1"/>
          </p:cNvSpPr>
          <p:nvPr>
            <p:ph type="sldNum" sz="quarter" idx="12"/>
          </p:nvPr>
        </p:nvSpPr>
        <p:spPr bwMode="auto">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defPPr>
              <a:defRPr lang="en-US"/>
            </a:defPPr>
            <a:lvl1pPr marL="0" algn="r" defTabSz="914400" rtl="0" eaLnBrk="1" latinLnBrk="0" hangingPunct="1">
              <a:defRPr kumimoji="0" sz="1200" b="1"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886B378-3088-4AD3-A464-C1385662C498}" type="slidenum">
              <a:rPr lang="en-US" smtClean="0">
                <a:solidFill>
                  <a:srgbClr val="336699"/>
                </a:solidFill>
              </a:rPr>
              <a:pPr/>
              <a:t>1</a:t>
            </a:fld>
            <a:endParaRPr lang="en-US">
              <a:solidFill>
                <a:srgbClr val="336699"/>
              </a:solidFill>
            </a:endParaRP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0098" y="509752"/>
            <a:ext cx="6262502" cy="646331"/>
          </a:xfrm>
        </p:spPr>
        <p:txBody>
          <a:bodyPr wrap="square">
            <a:spAutoFit/>
          </a:bodyPr>
          <a:lstStyle/>
          <a:p>
            <a:r>
              <a:rPr lang="en-US" dirty="0">
                <a:solidFill>
                  <a:schemeClr val="tx1"/>
                </a:solidFill>
                <a:latin typeface="Georgia" pitchFamily="18" charset="0"/>
              </a:rPr>
              <a:t>What about Guardian Angels?</a:t>
            </a:r>
          </a:p>
        </p:txBody>
      </p:sp>
      <p:sp>
        <p:nvSpPr>
          <p:cNvPr id="3" name="Content Placeholder 2"/>
          <p:cNvSpPr>
            <a:spLocks noGrp="1"/>
          </p:cNvSpPr>
          <p:nvPr>
            <p:ph idx="1"/>
          </p:nvPr>
        </p:nvSpPr>
        <p:spPr>
          <a:xfrm>
            <a:off x="457200" y="1524000"/>
            <a:ext cx="8550166" cy="4662815"/>
          </a:xfrm>
        </p:spPr>
        <p:txBody>
          <a:bodyPr>
            <a:spAutoFit/>
          </a:bodyPr>
          <a:lstStyle/>
          <a:p>
            <a:pPr marL="231775" indent="-231775">
              <a:spcBef>
                <a:spcPts val="600"/>
              </a:spcBef>
            </a:pPr>
            <a:r>
              <a:rPr lang="en-US" sz="2800" b="1" u="sng" dirty="0">
                <a:solidFill>
                  <a:schemeClr val="tx1"/>
                </a:solidFill>
                <a:latin typeface="Georgia" pitchFamily="18" charset="0"/>
              </a:rPr>
              <a:t>Bible</a:t>
            </a:r>
            <a:r>
              <a:rPr lang="en-US" sz="2800" dirty="0">
                <a:solidFill>
                  <a:schemeClr val="tx1"/>
                </a:solidFill>
                <a:latin typeface="Georgia" pitchFamily="18" charset="0"/>
              </a:rPr>
              <a:t>: Angels, who are in God’s presence, are interested in us. Matthew 18:10</a:t>
            </a:r>
          </a:p>
          <a:p>
            <a:pPr marL="631825" lvl="1" indent="-231775">
              <a:spcBef>
                <a:spcPts val="600"/>
              </a:spcBef>
            </a:pPr>
            <a:r>
              <a:rPr lang="en-US" sz="2400" dirty="0">
                <a:solidFill>
                  <a:schemeClr val="tx1"/>
                </a:solidFill>
                <a:latin typeface="Georgia" pitchFamily="18" charset="0"/>
              </a:rPr>
              <a:t>Sympathetic to the fortunes of men: Rejoice when sinners repent. Luke 15:10</a:t>
            </a:r>
          </a:p>
          <a:p>
            <a:pPr marL="631825" lvl="1" indent="-231775">
              <a:spcBef>
                <a:spcPts val="600"/>
              </a:spcBef>
            </a:pPr>
            <a:r>
              <a:rPr lang="en-US" sz="2400" dirty="0">
                <a:solidFill>
                  <a:schemeClr val="tx1"/>
                </a:solidFill>
                <a:latin typeface="Georgia" pitchFamily="18" charset="0"/>
              </a:rPr>
              <a:t>Angels will be present when Jesus either confesses or denies knowing you. Luke 12:8-9</a:t>
            </a:r>
          </a:p>
          <a:p>
            <a:pPr marL="631825" lvl="1" indent="-231775">
              <a:spcBef>
                <a:spcPts val="600"/>
              </a:spcBef>
            </a:pPr>
            <a:r>
              <a:rPr lang="en-US" sz="2400" dirty="0">
                <a:solidFill>
                  <a:schemeClr val="tx1"/>
                </a:solidFill>
                <a:latin typeface="Georgia" pitchFamily="18" charset="0"/>
              </a:rPr>
              <a:t>Concerned for our salvation. 1 Peter 1:12</a:t>
            </a:r>
          </a:p>
          <a:p>
            <a:pPr marL="631825" lvl="1" indent="-231775">
              <a:spcBef>
                <a:spcPts val="600"/>
              </a:spcBef>
            </a:pPr>
            <a:r>
              <a:rPr lang="en-US" sz="2400" dirty="0">
                <a:solidFill>
                  <a:schemeClr val="tx1"/>
                </a:solidFill>
                <a:latin typeface="Georgia" pitchFamily="18" charset="0"/>
              </a:rPr>
              <a:t>Serve God for God’s people as they are sent forth by God to execute His will and work on our behalf. Hebrews 1:14</a:t>
            </a:r>
          </a:p>
          <a:p>
            <a:pPr marL="631825" lvl="1" indent="-231775">
              <a:spcBef>
                <a:spcPts val="600"/>
              </a:spcBef>
            </a:pPr>
            <a:r>
              <a:rPr lang="en-US" sz="2400" dirty="0">
                <a:solidFill>
                  <a:schemeClr val="tx1"/>
                </a:solidFill>
                <a:latin typeface="Georgia" pitchFamily="18" charset="0"/>
              </a:rPr>
              <a:t>Fellow-servants of God’s servants on earth. Revelation 22:8-9</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8</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28BB7-130B-41FF-B925-EF125C1FDF9F}"/>
              </a:ext>
            </a:extLst>
          </p:cNvPr>
          <p:cNvSpPr>
            <a:spLocks noGrp="1"/>
          </p:cNvSpPr>
          <p:nvPr>
            <p:ph type="title"/>
          </p:nvPr>
        </p:nvSpPr>
        <p:spPr>
          <a:xfrm>
            <a:off x="1945201" y="624110"/>
            <a:ext cx="6589199" cy="646331"/>
          </a:xfrm>
        </p:spPr>
        <p:txBody>
          <a:bodyPr>
            <a:spAutoFit/>
          </a:bodyPr>
          <a:lstStyle/>
          <a:p>
            <a:r>
              <a:rPr lang="en-US" dirty="0">
                <a:solidFill>
                  <a:schemeClr val="tx1"/>
                </a:solidFill>
                <a:latin typeface="Georgia" panose="02040502050405020303" pitchFamily="18" charset="0"/>
              </a:rPr>
              <a:t>Conclusion:</a:t>
            </a:r>
          </a:p>
        </p:txBody>
      </p:sp>
      <p:sp>
        <p:nvSpPr>
          <p:cNvPr id="3" name="Content Placeholder 2">
            <a:extLst>
              <a:ext uri="{FF2B5EF4-FFF2-40B4-BE49-F238E27FC236}">
                <a16:creationId xmlns:a16="http://schemas.microsoft.com/office/drawing/2014/main" id="{871C0D37-932E-4B66-B6CC-A717EFD072E0}"/>
              </a:ext>
            </a:extLst>
          </p:cNvPr>
          <p:cNvSpPr>
            <a:spLocks noGrp="1"/>
          </p:cNvSpPr>
          <p:nvPr>
            <p:ph idx="1"/>
          </p:nvPr>
        </p:nvSpPr>
        <p:spPr>
          <a:xfrm>
            <a:off x="567559" y="1409329"/>
            <a:ext cx="7966841" cy="4616648"/>
          </a:xfrm>
        </p:spPr>
        <p:txBody>
          <a:bodyPr>
            <a:spAutoFit/>
          </a:bodyPr>
          <a:lstStyle/>
          <a:p>
            <a:r>
              <a:rPr lang="en-US" sz="3500" dirty="0">
                <a:solidFill>
                  <a:schemeClr val="tx1"/>
                </a:solidFill>
                <a:latin typeface="Georgia" pitchFamily="18" charset="0"/>
              </a:rPr>
              <a:t>Confess and worship Jesus now – follow the example of the angels!</a:t>
            </a:r>
            <a:br>
              <a:rPr lang="en-US" sz="2800" dirty="0">
                <a:solidFill>
                  <a:schemeClr val="tx1"/>
                </a:solidFill>
                <a:latin typeface="Georgia" pitchFamily="18" charset="0"/>
              </a:rPr>
            </a:br>
            <a:r>
              <a:rPr lang="en-US" sz="2800" dirty="0">
                <a:solidFill>
                  <a:schemeClr val="tx1"/>
                </a:solidFill>
                <a:latin typeface="Georgia" pitchFamily="18" charset="0"/>
              </a:rPr>
              <a:t>Revelation 7:11-12, </a:t>
            </a:r>
            <a:r>
              <a:rPr lang="en-US" sz="2800" i="1" dirty="0">
                <a:solidFill>
                  <a:schemeClr val="tx1"/>
                </a:solidFill>
                <a:latin typeface="Georgia" panose="02040502050405020303" pitchFamily="18" charset="0"/>
              </a:rPr>
              <a:t>“And all the angels were standing round about the throne, and (about) the elders and the four living creatures; and they fell before the throne on their faces, and </a:t>
            </a:r>
            <a:r>
              <a:rPr lang="en-US" sz="2800" i="1" dirty="0">
                <a:solidFill>
                  <a:schemeClr val="tx1"/>
                </a:solidFill>
                <a:highlight>
                  <a:srgbClr val="FFFF00"/>
                </a:highlight>
                <a:latin typeface="Georgia" panose="02040502050405020303" pitchFamily="18" charset="0"/>
              </a:rPr>
              <a:t>worshipped God</a:t>
            </a:r>
            <a:r>
              <a:rPr lang="en-US" sz="2800" i="1" dirty="0">
                <a:solidFill>
                  <a:schemeClr val="tx1"/>
                </a:solidFill>
                <a:latin typeface="Georgia" panose="02040502050405020303" pitchFamily="18" charset="0"/>
              </a:rPr>
              <a:t>,</a:t>
            </a:r>
            <a:r>
              <a:rPr lang="en-US" sz="1400" b="1" i="1" baseline="30000" dirty="0">
                <a:solidFill>
                  <a:schemeClr val="tx1"/>
                </a:solidFill>
                <a:latin typeface="Georgia" panose="02040502050405020303" pitchFamily="18" charset="0"/>
              </a:rPr>
              <a:t> </a:t>
            </a:r>
            <a:r>
              <a:rPr lang="en-US" sz="2800" i="1" dirty="0">
                <a:solidFill>
                  <a:schemeClr val="tx1"/>
                </a:solidFill>
                <a:latin typeface="Georgia" panose="02040502050405020303" pitchFamily="18" charset="0"/>
              </a:rPr>
              <a:t>saying, Amen: Blessing, and glory, and wisdom, and thanksgiving, and honor, and power, and might, (be) unto our God for ever and ever. Amen.”</a:t>
            </a:r>
            <a:endParaRPr lang="en-US" i="1" dirty="0">
              <a:solidFill>
                <a:schemeClr val="tx1"/>
              </a:solidFill>
              <a:latin typeface="Georgia" panose="02040502050405020303" pitchFamily="18" charset="0"/>
            </a:endParaRPr>
          </a:p>
        </p:txBody>
      </p:sp>
    </p:spTree>
    <p:extLst>
      <p:ext uri="{BB962C8B-B14F-4D97-AF65-F5344CB8AC3E}">
        <p14:creationId xmlns:p14="http://schemas.microsoft.com/office/powerpoint/2010/main" val="36358866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13489" y="621479"/>
            <a:ext cx="6181957" cy="646331"/>
          </a:xfrm>
        </p:spPr>
        <p:txBody>
          <a:bodyPr wrap="square">
            <a:spAutoFit/>
          </a:bodyPr>
          <a:lstStyle/>
          <a:p>
            <a:r>
              <a:rPr lang="en-US" dirty="0">
                <a:solidFill>
                  <a:schemeClr val="tx1"/>
                </a:solidFill>
                <a:latin typeface="Georgia" pitchFamily="18" charset="0"/>
              </a:rPr>
              <a:t>Misconceptions About Angels</a:t>
            </a:r>
          </a:p>
        </p:txBody>
      </p:sp>
      <p:sp>
        <p:nvSpPr>
          <p:cNvPr id="3" name="Content Placeholder 2"/>
          <p:cNvSpPr>
            <a:spLocks noGrp="1"/>
          </p:cNvSpPr>
          <p:nvPr>
            <p:ph idx="1"/>
          </p:nvPr>
        </p:nvSpPr>
        <p:spPr>
          <a:xfrm>
            <a:off x="381000" y="1752600"/>
            <a:ext cx="8458200" cy="3247043"/>
          </a:xfrm>
        </p:spPr>
        <p:txBody>
          <a:bodyPr>
            <a:spAutoFit/>
          </a:bodyPr>
          <a:lstStyle/>
          <a:p>
            <a:pPr hangingPunct="0"/>
            <a:r>
              <a:rPr lang="en-US" sz="3600" dirty="0">
                <a:solidFill>
                  <a:schemeClr val="tx1"/>
                </a:solidFill>
                <a:latin typeface="Georgia" pitchFamily="18" charset="0"/>
              </a:rPr>
              <a:t>Angels look like people with wings.</a:t>
            </a:r>
          </a:p>
          <a:p>
            <a:pPr hangingPunct="0"/>
            <a:r>
              <a:rPr lang="en-US" sz="3600" dirty="0">
                <a:solidFill>
                  <a:schemeClr val="tx1"/>
                </a:solidFill>
                <a:latin typeface="Georgia" pitchFamily="18" charset="0"/>
              </a:rPr>
              <a:t>Angels are passive creatures.</a:t>
            </a:r>
          </a:p>
          <a:p>
            <a:pPr hangingPunct="0"/>
            <a:r>
              <a:rPr lang="en-US" sz="3600" dirty="0">
                <a:solidFill>
                  <a:schemeClr val="tx1"/>
                </a:solidFill>
                <a:latin typeface="Georgia" pitchFamily="18" charset="0"/>
              </a:rPr>
              <a:t>Angels were once humans.</a:t>
            </a:r>
          </a:p>
          <a:p>
            <a:pPr hangingPunct="0"/>
            <a:r>
              <a:rPr lang="en-US" sz="3600" dirty="0">
                <a:solidFill>
                  <a:schemeClr val="tx1"/>
                </a:solidFill>
                <a:latin typeface="Georgia" pitchFamily="18" charset="0"/>
              </a:rPr>
              <a:t>Everyone has a personal, guardian angel.</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2</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6193" y="597776"/>
            <a:ext cx="7220607" cy="646331"/>
          </a:xfrm>
        </p:spPr>
        <p:txBody>
          <a:bodyPr>
            <a:spAutoFit/>
          </a:bodyPr>
          <a:lstStyle/>
          <a:p>
            <a:r>
              <a:rPr lang="en-US" dirty="0">
                <a:solidFill>
                  <a:schemeClr val="tx1"/>
                </a:solidFill>
                <a:latin typeface="Georgia" pitchFamily="18" charset="0"/>
              </a:rPr>
              <a:t>The Purposes/Work of Angels</a:t>
            </a:r>
          </a:p>
        </p:txBody>
      </p:sp>
      <p:sp>
        <p:nvSpPr>
          <p:cNvPr id="3" name="Content Placeholder 2"/>
          <p:cNvSpPr>
            <a:spLocks noGrp="1"/>
          </p:cNvSpPr>
          <p:nvPr>
            <p:ph idx="1"/>
          </p:nvPr>
        </p:nvSpPr>
        <p:spPr>
          <a:xfrm>
            <a:off x="457200" y="1295069"/>
            <a:ext cx="8458200" cy="5534849"/>
          </a:xfrm>
        </p:spPr>
        <p:txBody>
          <a:bodyPr>
            <a:spAutoFit/>
          </a:bodyPr>
          <a:lstStyle/>
          <a:p>
            <a:pPr marL="231775" indent="-231775"/>
            <a:r>
              <a:rPr lang="en-US" sz="2800" dirty="0">
                <a:solidFill>
                  <a:schemeClr val="tx1"/>
                </a:solidFill>
                <a:latin typeface="Georgia" pitchFamily="18" charset="0"/>
              </a:rPr>
              <a:t>Ministering spirits. Psalms 104:4; Hebrews 1:6-7, 13-14</a:t>
            </a:r>
          </a:p>
          <a:p>
            <a:pPr marL="231775" indent="-231775"/>
            <a:r>
              <a:rPr lang="en-US" sz="2800" u="sng" dirty="0">
                <a:solidFill>
                  <a:schemeClr val="tx1"/>
                </a:solidFill>
                <a:latin typeface="Georgia" pitchFamily="18" charset="0"/>
              </a:rPr>
              <a:t>Angel</a:t>
            </a:r>
            <a:r>
              <a:rPr lang="en-US" sz="2800" i="1" dirty="0">
                <a:solidFill>
                  <a:schemeClr val="tx1"/>
                </a:solidFill>
                <a:latin typeface="Georgia" pitchFamily="18" charset="0"/>
              </a:rPr>
              <a:t> (</a:t>
            </a:r>
            <a:r>
              <a:rPr lang="en-US" sz="2800" i="1" dirty="0" err="1">
                <a:solidFill>
                  <a:schemeClr val="tx1"/>
                </a:solidFill>
                <a:latin typeface="Georgia" pitchFamily="18" charset="0"/>
              </a:rPr>
              <a:t>aggelos</a:t>
            </a:r>
            <a:r>
              <a:rPr lang="en-US" sz="2800" i="1" dirty="0">
                <a:solidFill>
                  <a:schemeClr val="tx1"/>
                </a:solidFill>
                <a:latin typeface="Georgia" pitchFamily="18" charset="0"/>
              </a:rPr>
              <a:t> – 175 times in the NT ASV): </a:t>
            </a:r>
            <a:r>
              <a:rPr lang="en-US" sz="2800" dirty="0">
                <a:solidFill>
                  <a:schemeClr val="tx1"/>
                </a:solidFill>
                <a:latin typeface="Georgia" pitchFamily="18" charset="0"/>
              </a:rPr>
              <a:t>“Messenger”</a:t>
            </a:r>
          </a:p>
          <a:p>
            <a:pPr marL="631825" lvl="1" indent="-231775"/>
            <a:r>
              <a:rPr lang="en-US" sz="2400" dirty="0">
                <a:solidFill>
                  <a:schemeClr val="tx1"/>
                </a:solidFill>
                <a:latin typeface="Georgia" pitchFamily="18" charset="0"/>
              </a:rPr>
              <a:t>“The word angel is applied in Scripture to an order of supernatural or heavenly beings whose business it is to act as God’s messengers to men, and as agents who carry out His will.” (</a:t>
            </a:r>
            <a:r>
              <a:rPr lang="en-US" sz="2400" i="1" dirty="0">
                <a:solidFill>
                  <a:schemeClr val="tx1"/>
                </a:solidFill>
                <a:latin typeface="Georgia" pitchFamily="18" charset="0"/>
              </a:rPr>
              <a:t>I.S.B.E.</a:t>
            </a:r>
            <a:r>
              <a:rPr lang="en-US" sz="2400" dirty="0">
                <a:solidFill>
                  <a:schemeClr val="tx1"/>
                </a:solidFill>
                <a:latin typeface="Georgia" pitchFamily="18" charset="0"/>
              </a:rPr>
              <a:t>)</a:t>
            </a:r>
          </a:p>
          <a:p>
            <a:pPr lvl="1"/>
            <a:r>
              <a:rPr lang="en-US" sz="2400" dirty="0">
                <a:solidFill>
                  <a:schemeClr val="tx1"/>
                </a:solidFill>
              </a:rPr>
              <a:t> </a:t>
            </a:r>
            <a:r>
              <a:rPr lang="en-US" sz="2400" dirty="0">
                <a:solidFill>
                  <a:schemeClr val="tx1"/>
                </a:solidFill>
                <a:latin typeface="Georgia" panose="02040502050405020303" pitchFamily="18" charset="0"/>
              </a:rPr>
              <a:t>“A messenger, envoy, one who is sent; one of that host of heavenly spirits.” (Thayer)</a:t>
            </a:r>
          </a:p>
          <a:p>
            <a:pPr marL="631825" lvl="1" indent="-231775"/>
            <a:r>
              <a:rPr lang="en-US" sz="2400" dirty="0">
                <a:solidFill>
                  <a:schemeClr val="tx1"/>
                </a:solidFill>
                <a:latin typeface="Georgia" panose="02040502050405020303" pitchFamily="18" charset="0"/>
              </a:rPr>
              <a:t>Messengers and instruments of the divine will.</a:t>
            </a:r>
          </a:p>
          <a:p>
            <a:pPr marL="631825" lvl="1" indent="-231775"/>
            <a:r>
              <a:rPr lang="en-US" sz="2400" dirty="0">
                <a:solidFill>
                  <a:schemeClr val="tx1"/>
                </a:solidFill>
                <a:latin typeface="Georgia" panose="02040502050405020303" pitchFamily="18" charset="0"/>
              </a:rPr>
              <a:t>Stand in the presence of God. Luke 1:19</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3</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7" presetClass="entr" presetSubtype="0" fill="hold" nodeType="afterEffect">
                                  <p:stCondLst>
                                    <p:cond delay="50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47" presetClass="entr" presetSubtype="0" fill="hold" nodeType="afterEffect">
                                  <p:stCondLst>
                                    <p:cond delay="50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7"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7" presetClass="entr" presetSubtype="0" fill="hold"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404798"/>
            <a:ext cx="8458200" cy="5401479"/>
          </a:xfrm>
        </p:spPr>
        <p:txBody>
          <a:bodyPr>
            <a:spAutoFit/>
          </a:bodyPr>
          <a:lstStyle/>
          <a:p>
            <a:pPr marL="0" indent="0">
              <a:spcBef>
                <a:spcPts val="600"/>
              </a:spcBef>
              <a:buNone/>
            </a:pPr>
            <a:r>
              <a:rPr lang="en-US" sz="3000" dirty="0">
                <a:solidFill>
                  <a:schemeClr val="tx1"/>
                </a:solidFill>
                <a:latin typeface="Georgia" pitchFamily="18" charset="0"/>
              </a:rPr>
              <a:t>Created beings in spirit realm. Psalms 148:1-6</a:t>
            </a:r>
          </a:p>
          <a:p>
            <a:pPr marL="509588" lvl="1" indent="-277813">
              <a:spcBef>
                <a:spcPts val="600"/>
              </a:spcBef>
            </a:pPr>
            <a:r>
              <a:rPr lang="en-US" sz="2800" dirty="0">
                <a:solidFill>
                  <a:schemeClr val="tx1"/>
                </a:solidFill>
                <a:latin typeface="Georgia" pitchFamily="18" charset="0"/>
              </a:rPr>
              <a:t>Through the Son and for the Son. Colossians 1:16</a:t>
            </a:r>
          </a:p>
          <a:p>
            <a:pPr marL="509588" lvl="1" indent="-277813">
              <a:spcBef>
                <a:spcPts val="600"/>
              </a:spcBef>
            </a:pPr>
            <a:r>
              <a:rPr lang="en-US" sz="2800" dirty="0">
                <a:solidFill>
                  <a:schemeClr val="tx1"/>
                </a:solidFill>
                <a:latin typeface="Georgia" pitchFamily="18" charset="0"/>
              </a:rPr>
              <a:t>Called “sons of God.” Job 38:4-7 (1:6)</a:t>
            </a:r>
          </a:p>
          <a:p>
            <a:pPr marL="509588" lvl="1" indent="-277813">
              <a:spcBef>
                <a:spcPts val="600"/>
              </a:spcBef>
            </a:pPr>
            <a:r>
              <a:rPr lang="en-US" sz="2800" dirty="0">
                <a:solidFill>
                  <a:schemeClr val="tx1"/>
                </a:solidFill>
                <a:latin typeface="Georgia" pitchFamily="18" charset="0"/>
              </a:rPr>
              <a:t>Above humans. Psalms 8:4-5 (cf. 1 Corinthians 6:3)</a:t>
            </a:r>
          </a:p>
          <a:p>
            <a:pPr marL="509588" lvl="1" indent="-277813">
              <a:spcBef>
                <a:spcPts val="600"/>
              </a:spcBef>
            </a:pPr>
            <a:r>
              <a:rPr lang="en-US" sz="2800" dirty="0">
                <a:solidFill>
                  <a:schemeClr val="tx1"/>
                </a:solidFill>
                <a:latin typeface="Georgia" pitchFamily="18" charset="0"/>
              </a:rPr>
              <a:t>Worship God. Psalms 103:20; Hebrews 1:6; Revelation 5:11-12</a:t>
            </a:r>
          </a:p>
          <a:p>
            <a:pPr marL="509588" lvl="1" indent="-277813">
              <a:spcBef>
                <a:spcPts val="600"/>
              </a:spcBef>
            </a:pPr>
            <a:r>
              <a:rPr lang="en-US" sz="2800" dirty="0">
                <a:solidFill>
                  <a:schemeClr val="tx1"/>
                </a:solidFill>
                <a:latin typeface="Georgia" pitchFamily="18" charset="0"/>
              </a:rPr>
              <a:t>Free will, can sin: No redemption. 2 Peter 2:4</a:t>
            </a:r>
          </a:p>
          <a:p>
            <a:pPr marL="509588" lvl="1" indent="-277813">
              <a:spcBef>
                <a:spcPts val="600"/>
              </a:spcBef>
            </a:pPr>
            <a:r>
              <a:rPr lang="en-US" sz="2800" dirty="0">
                <a:solidFill>
                  <a:schemeClr val="tx1"/>
                </a:solidFill>
                <a:latin typeface="Georgia" pitchFamily="18" charset="0"/>
              </a:rPr>
              <a:t>Limited knowledge. Matthew 24:36; 1 Peter 1:10-12</a:t>
            </a:r>
          </a:p>
          <a:p>
            <a:pPr marL="509588" lvl="1" indent="-277813">
              <a:spcBef>
                <a:spcPts val="600"/>
              </a:spcBef>
            </a:pPr>
            <a:r>
              <a:rPr lang="en-US" sz="2800" dirty="0">
                <a:solidFill>
                  <a:schemeClr val="tx1"/>
                </a:solidFill>
                <a:latin typeface="Georgia" pitchFamily="18" charset="0"/>
              </a:rPr>
              <a:t>Do not marry. Matthew 22:30</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4</a:t>
            </a:r>
          </a:p>
        </p:txBody>
      </p:sp>
      <p:sp>
        <p:nvSpPr>
          <p:cNvPr id="7" name="Title 1">
            <a:extLst>
              <a:ext uri="{FF2B5EF4-FFF2-40B4-BE49-F238E27FC236}">
                <a16:creationId xmlns:a16="http://schemas.microsoft.com/office/drawing/2014/main" id="{B809FC0A-0331-41BB-B3E0-7AEE920C9B66}"/>
              </a:ext>
            </a:extLst>
          </p:cNvPr>
          <p:cNvSpPr txBox="1">
            <a:spLocks/>
          </p:cNvSpPr>
          <p:nvPr/>
        </p:nvSpPr>
        <p:spPr>
          <a:xfrm>
            <a:off x="2126511" y="256401"/>
            <a:ext cx="4917073" cy="1200329"/>
          </a:xfrm>
          <a:prstGeom prst="rect">
            <a:avLst/>
          </a:prstGeom>
        </p:spPr>
        <p:txBody>
          <a:bodyPr vert="horz" wrap="square" lIns="91440" tIns="45720" rIns="91440" bIns="45720" rtlCol="0" anchor="t">
            <a:sp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solidFill>
                  <a:schemeClr val="tx1"/>
                </a:solidFill>
                <a:latin typeface="Georgia" pitchFamily="18" charset="0"/>
              </a:rPr>
              <a:t>The Origin, Nature and </a:t>
            </a:r>
            <a:br>
              <a:rPr lang="en-US" dirty="0">
                <a:solidFill>
                  <a:schemeClr val="tx1"/>
                </a:solidFill>
                <a:latin typeface="Georgia" pitchFamily="18" charset="0"/>
              </a:rPr>
            </a:br>
            <a:r>
              <a:rPr lang="en-US" dirty="0">
                <a:solidFill>
                  <a:schemeClr val="tx1"/>
                </a:solidFill>
                <a:latin typeface="Georgia" pitchFamily="18" charset="0"/>
              </a:rPr>
              <a:t>Work of Angels</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5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4620" y="256401"/>
            <a:ext cx="4898966" cy="1200329"/>
          </a:xfrm>
        </p:spPr>
        <p:txBody>
          <a:bodyPr wrap="square">
            <a:spAutoFit/>
          </a:bodyPr>
          <a:lstStyle/>
          <a:p>
            <a:r>
              <a:rPr lang="en-US" dirty="0">
                <a:solidFill>
                  <a:schemeClr val="tx1"/>
                </a:solidFill>
                <a:latin typeface="Georgia" pitchFamily="18" charset="0"/>
              </a:rPr>
              <a:t>The Origin, Nature and </a:t>
            </a:r>
            <a:br>
              <a:rPr lang="en-US" dirty="0">
                <a:solidFill>
                  <a:schemeClr val="tx1"/>
                </a:solidFill>
                <a:latin typeface="Georgia" pitchFamily="18" charset="0"/>
              </a:rPr>
            </a:br>
            <a:r>
              <a:rPr lang="en-US" dirty="0">
                <a:solidFill>
                  <a:schemeClr val="tx1"/>
                </a:solidFill>
                <a:latin typeface="Georgia" pitchFamily="18" charset="0"/>
              </a:rPr>
              <a:t>Work of Angels</a:t>
            </a:r>
          </a:p>
        </p:txBody>
      </p:sp>
      <p:sp>
        <p:nvSpPr>
          <p:cNvPr id="3" name="Content Placeholder 2"/>
          <p:cNvSpPr>
            <a:spLocks noGrp="1"/>
          </p:cNvSpPr>
          <p:nvPr>
            <p:ph idx="1"/>
          </p:nvPr>
        </p:nvSpPr>
        <p:spPr>
          <a:xfrm>
            <a:off x="380999" y="1648599"/>
            <a:ext cx="8545717" cy="4939814"/>
          </a:xfrm>
        </p:spPr>
        <p:txBody>
          <a:bodyPr wrap="square">
            <a:spAutoFit/>
          </a:bodyPr>
          <a:lstStyle/>
          <a:p>
            <a:pPr marL="174625" indent="-231775">
              <a:spcBef>
                <a:spcPts val="1200"/>
              </a:spcBef>
            </a:pPr>
            <a:r>
              <a:rPr lang="en-US" sz="3000" dirty="0">
                <a:solidFill>
                  <a:schemeClr val="tx1"/>
                </a:solidFill>
                <a:latin typeface="Georgia" pitchFamily="18" charset="0"/>
              </a:rPr>
              <a:t>Not to be worshiped. Revelation 22:8-9 (5:11-12)</a:t>
            </a:r>
          </a:p>
          <a:p>
            <a:pPr marL="174625" indent="-231775">
              <a:spcBef>
                <a:spcPts val="1200"/>
              </a:spcBef>
            </a:pPr>
            <a:r>
              <a:rPr lang="en-US" sz="3000" dirty="0">
                <a:solidFill>
                  <a:schemeClr val="tx1"/>
                </a:solidFill>
                <a:latin typeface="Georgia" pitchFamily="18" charset="0"/>
              </a:rPr>
              <a:t>Announced the birth of Jesus. Luke 1:26ff; </a:t>
            </a:r>
            <a:br>
              <a:rPr lang="en-US" sz="3000" dirty="0">
                <a:solidFill>
                  <a:schemeClr val="tx1"/>
                </a:solidFill>
                <a:latin typeface="Georgia" pitchFamily="18" charset="0"/>
              </a:rPr>
            </a:br>
            <a:r>
              <a:rPr lang="en-US" sz="3000" dirty="0">
                <a:solidFill>
                  <a:schemeClr val="tx1"/>
                </a:solidFill>
                <a:latin typeface="Georgia" pitchFamily="18" charset="0"/>
              </a:rPr>
              <a:t>Matthew 1:19-20; Luke 2:8ff</a:t>
            </a:r>
          </a:p>
          <a:p>
            <a:pPr marL="174625" indent="-231775">
              <a:spcBef>
                <a:spcPts val="1200"/>
              </a:spcBef>
            </a:pPr>
            <a:r>
              <a:rPr lang="en-US" sz="3000" dirty="0">
                <a:solidFill>
                  <a:schemeClr val="tx1"/>
                </a:solidFill>
                <a:latin typeface="Georgia" pitchFamily="18" charset="0"/>
              </a:rPr>
              <a:t>Attended to Jesus in the wilderness. Matthew 4:11</a:t>
            </a:r>
          </a:p>
          <a:p>
            <a:r>
              <a:rPr lang="en-US" sz="3000" dirty="0">
                <a:solidFill>
                  <a:schemeClr val="tx1"/>
                </a:solidFill>
                <a:latin typeface="Georgia" pitchFamily="18" charset="0"/>
              </a:rPr>
              <a:t>Strengthened Jesus in the garden. Luke 22:43</a:t>
            </a:r>
          </a:p>
          <a:p>
            <a:r>
              <a:rPr lang="en-US" sz="3000" dirty="0">
                <a:solidFill>
                  <a:schemeClr val="tx1"/>
                </a:solidFill>
                <a:latin typeface="Georgia" pitchFamily="18" charset="0"/>
              </a:rPr>
              <a:t>Rolled away the stone at the tomb. Luke 24:4-6</a:t>
            </a:r>
          </a:p>
          <a:p>
            <a:r>
              <a:rPr lang="en-US" sz="3000" dirty="0">
                <a:solidFill>
                  <a:schemeClr val="tx1"/>
                </a:solidFill>
                <a:latin typeface="Georgia" pitchFamily="18" charset="0"/>
              </a:rPr>
              <a:t>Ascension of Jesus. Acts 1:9-11</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4</a:t>
            </a:r>
          </a:p>
        </p:txBody>
      </p:sp>
    </p:spTree>
    <p:extLst>
      <p:ext uri="{BB962C8B-B14F-4D97-AF65-F5344CB8AC3E}">
        <p14:creationId xmlns:p14="http://schemas.microsoft.com/office/powerpoint/2010/main" val="312961974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5579" y="256401"/>
            <a:ext cx="4908020" cy="1200329"/>
          </a:xfrm>
        </p:spPr>
        <p:txBody>
          <a:bodyPr wrap="square">
            <a:spAutoFit/>
          </a:bodyPr>
          <a:lstStyle/>
          <a:p>
            <a:r>
              <a:rPr lang="en-US" dirty="0">
                <a:latin typeface="Georgia" pitchFamily="18" charset="0"/>
              </a:rPr>
              <a:t>The Origin, Nature and </a:t>
            </a:r>
            <a:br>
              <a:rPr lang="en-US" dirty="0">
                <a:latin typeface="Georgia" pitchFamily="18" charset="0"/>
              </a:rPr>
            </a:br>
            <a:r>
              <a:rPr lang="en-US" dirty="0">
                <a:latin typeface="Georgia" pitchFamily="18" charset="0"/>
              </a:rPr>
              <a:t>Work of Angels</a:t>
            </a:r>
          </a:p>
        </p:txBody>
      </p:sp>
      <p:sp>
        <p:nvSpPr>
          <p:cNvPr id="3" name="Content Placeholder 2"/>
          <p:cNvSpPr>
            <a:spLocks noGrp="1"/>
          </p:cNvSpPr>
          <p:nvPr>
            <p:ph idx="1"/>
          </p:nvPr>
        </p:nvSpPr>
        <p:spPr>
          <a:xfrm>
            <a:off x="152400" y="1662499"/>
            <a:ext cx="8458200" cy="4893647"/>
          </a:xfrm>
        </p:spPr>
        <p:txBody>
          <a:bodyPr>
            <a:spAutoFit/>
          </a:bodyPr>
          <a:lstStyle/>
          <a:p>
            <a:r>
              <a:rPr lang="en-US" sz="3000" dirty="0">
                <a:solidFill>
                  <a:schemeClr val="tx1"/>
                </a:solidFill>
                <a:latin typeface="Georgia" panose="02040502050405020303" pitchFamily="18" charset="0"/>
              </a:rPr>
              <a:t>Acts 10:3 – Appeared to Cornelius.</a:t>
            </a:r>
          </a:p>
          <a:p>
            <a:r>
              <a:rPr lang="en-US" sz="3000" dirty="0">
                <a:solidFill>
                  <a:schemeClr val="tx1"/>
                </a:solidFill>
                <a:latin typeface="Georgia" panose="02040502050405020303" pitchFamily="18" charset="0"/>
              </a:rPr>
              <a:t>Acts 8:26 – Spoke to Philip.</a:t>
            </a:r>
          </a:p>
          <a:p>
            <a:r>
              <a:rPr lang="en-US" sz="3000" dirty="0">
                <a:solidFill>
                  <a:schemeClr val="tx1"/>
                </a:solidFill>
                <a:latin typeface="Georgia" panose="02040502050405020303" pitchFamily="18" charset="0"/>
              </a:rPr>
              <a:t>Acts 12:7 – Rescued Peter.</a:t>
            </a:r>
          </a:p>
          <a:p>
            <a:r>
              <a:rPr lang="en-US" sz="3000" dirty="0">
                <a:solidFill>
                  <a:schemeClr val="tx1"/>
                </a:solidFill>
                <a:latin typeface="Georgia" panose="02040502050405020303" pitchFamily="18" charset="0"/>
              </a:rPr>
              <a:t>Acts 27:23 – Stood by Paul.</a:t>
            </a:r>
          </a:p>
          <a:p>
            <a:r>
              <a:rPr lang="en-US" sz="3000" dirty="0">
                <a:solidFill>
                  <a:schemeClr val="tx1"/>
                </a:solidFill>
                <a:latin typeface="Georgia" panose="02040502050405020303" pitchFamily="18" charset="0"/>
              </a:rPr>
              <a:t>Angels are innumerable.</a:t>
            </a:r>
          </a:p>
          <a:p>
            <a:pPr lvl="1"/>
            <a:r>
              <a:rPr lang="en-US" sz="2800" dirty="0">
                <a:solidFill>
                  <a:schemeClr val="tx1"/>
                </a:solidFill>
                <a:latin typeface="Georgia" panose="02040502050405020303" pitchFamily="18" charset="0"/>
              </a:rPr>
              <a:t>Luke 2:13 – Multitude of heavenly hosts were praising God.</a:t>
            </a:r>
          </a:p>
          <a:p>
            <a:pPr lvl="1"/>
            <a:r>
              <a:rPr lang="en-US" sz="2800" dirty="0">
                <a:solidFill>
                  <a:schemeClr val="tx1"/>
                </a:solidFill>
                <a:latin typeface="Georgia" panose="02040502050405020303" pitchFamily="18" charset="0"/>
              </a:rPr>
              <a:t>Matthew 26:53 – Jesus commanded 12 Legions of angels. cf. 2 Kings 19:35</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4</a:t>
            </a:r>
          </a:p>
        </p:txBody>
      </p:sp>
      <p:sp>
        <p:nvSpPr>
          <p:cNvPr id="5" name="TextBox 4">
            <a:extLst>
              <a:ext uri="{FF2B5EF4-FFF2-40B4-BE49-F238E27FC236}">
                <a16:creationId xmlns:a16="http://schemas.microsoft.com/office/drawing/2014/main" id="{AAA0B794-96B2-420E-82A0-4B61D7DD227C}"/>
              </a:ext>
            </a:extLst>
          </p:cNvPr>
          <p:cNvSpPr txBox="1"/>
          <p:nvPr/>
        </p:nvSpPr>
        <p:spPr>
          <a:xfrm>
            <a:off x="6525544" y="1675960"/>
            <a:ext cx="2138620" cy="2246769"/>
          </a:xfrm>
          <a:prstGeom prst="rect">
            <a:avLst/>
          </a:prstGeom>
          <a:noFill/>
        </p:spPr>
        <p:txBody>
          <a:bodyPr wrap="square" rtlCol="0">
            <a:spAutoFit/>
          </a:bodyPr>
          <a:lstStyle/>
          <a:p>
            <a:pPr defTabSz="914400"/>
            <a:r>
              <a:rPr lang="en-US" sz="2800" dirty="0">
                <a:latin typeface="Times New Roman"/>
              </a:rPr>
              <a:t>Limited to the age</a:t>
            </a:r>
            <a:br>
              <a:rPr lang="en-US" sz="2800" dirty="0">
                <a:latin typeface="Times New Roman"/>
              </a:rPr>
            </a:br>
            <a:r>
              <a:rPr lang="en-US" sz="2800" dirty="0">
                <a:latin typeface="Times New Roman"/>
              </a:rPr>
              <a:t> of miracles.</a:t>
            </a:r>
          </a:p>
          <a:p>
            <a:pPr defTabSz="914400"/>
            <a:r>
              <a:rPr lang="en-US" sz="2800" dirty="0">
                <a:latin typeface="Times New Roman"/>
              </a:rPr>
              <a:t>1 Corinthians 13:8-10</a:t>
            </a:r>
          </a:p>
        </p:txBody>
      </p:sp>
      <p:sp>
        <p:nvSpPr>
          <p:cNvPr id="6" name="Right Brace 5">
            <a:extLst>
              <a:ext uri="{FF2B5EF4-FFF2-40B4-BE49-F238E27FC236}">
                <a16:creationId xmlns:a16="http://schemas.microsoft.com/office/drawing/2014/main" id="{713B7FE9-3669-4589-97D5-3E3F11C8F363}"/>
              </a:ext>
            </a:extLst>
          </p:cNvPr>
          <p:cNvSpPr/>
          <p:nvPr/>
        </p:nvSpPr>
        <p:spPr bwMode="auto">
          <a:xfrm>
            <a:off x="6299851" y="1815716"/>
            <a:ext cx="361504" cy="1974887"/>
          </a:xfrm>
          <a:prstGeom prst="rightBrace">
            <a:avLst/>
          </a:prstGeom>
          <a:noFill/>
          <a:ln w="38100" cap="flat" cmpd="sng" algn="ctr">
            <a:solidFill>
              <a:srgbClr val="002060"/>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defTabSz="914400" eaLnBrk="0" fontAlgn="base" latinLnBrk="0" hangingPunct="0">
              <a:lnSpc>
                <a:spcPct val="100000"/>
              </a:lnSpc>
              <a:spcBef>
                <a:spcPct val="0"/>
              </a:spcBef>
              <a:spcAft>
                <a:spcPct val="0"/>
              </a:spcAft>
              <a:buClrTx/>
              <a:buSzTx/>
              <a:buFontTx/>
              <a:buNone/>
              <a:tabLst/>
              <a:defRPr/>
            </a:pPr>
            <a:endParaRPr kumimoji="1" lang="en-US" sz="2400" b="0" i="0" u="none" strike="noStrike" kern="0" cap="none" spc="0" normalizeH="0" baseline="0" noProof="0">
              <a:ln>
                <a:noFill/>
              </a:ln>
              <a:solidFill>
                <a:srgbClr val="336699"/>
              </a:solidFill>
              <a:effectLst/>
              <a:uLnTx/>
              <a:uFillTx/>
              <a:latin typeface="Tahoma" pitchFamily="34" charset="0"/>
            </a:endParaRPr>
          </a:p>
        </p:txBody>
      </p:sp>
    </p:spTree>
    <p:extLst>
      <p:ext uri="{BB962C8B-B14F-4D97-AF65-F5344CB8AC3E}">
        <p14:creationId xmlns:p14="http://schemas.microsoft.com/office/powerpoint/2010/main" val="25717707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fade">
                                      <p:cBhvr>
                                        <p:cTn id="52" dur="1000"/>
                                        <p:tgtEl>
                                          <p:spTgt spid="6"/>
                                        </p:tgtEl>
                                      </p:cBhvr>
                                    </p:animEffect>
                                    <p:anim calcmode="lin" valueType="num">
                                      <p:cBhvr>
                                        <p:cTn id="53" dur="1000" fill="hold"/>
                                        <p:tgtEl>
                                          <p:spTgt spid="6"/>
                                        </p:tgtEl>
                                        <p:attrNameLst>
                                          <p:attrName>ppt_x</p:attrName>
                                        </p:attrNameLst>
                                      </p:cBhvr>
                                      <p:tavLst>
                                        <p:tav tm="0">
                                          <p:val>
                                            <p:strVal val="#ppt_x"/>
                                          </p:val>
                                        </p:tav>
                                        <p:tav tm="100000">
                                          <p:val>
                                            <p:strVal val="#ppt_x"/>
                                          </p:val>
                                        </p:tav>
                                      </p:tavLst>
                                    </p:anim>
                                    <p:anim calcmode="lin" valueType="num">
                                      <p:cBhvr>
                                        <p:cTn id="54" dur="1000" fill="hold"/>
                                        <p:tgtEl>
                                          <p:spTgt spid="6"/>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fade">
                                      <p:cBhvr>
                                        <p:cTn id="57" dur="1000"/>
                                        <p:tgtEl>
                                          <p:spTgt spid="5"/>
                                        </p:tgtEl>
                                      </p:cBhvr>
                                    </p:animEffect>
                                    <p:anim calcmode="lin" valueType="num">
                                      <p:cBhvr>
                                        <p:cTn id="58" dur="1000" fill="hold"/>
                                        <p:tgtEl>
                                          <p:spTgt spid="5"/>
                                        </p:tgtEl>
                                        <p:attrNameLst>
                                          <p:attrName>ppt_x</p:attrName>
                                        </p:attrNameLst>
                                      </p:cBhvr>
                                      <p:tavLst>
                                        <p:tav tm="0">
                                          <p:val>
                                            <p:strVal val="#ppt_x"/>
                                          </p:val>
                                        </p:tav>
                                        <p:tav tm="100000">
                                          <p:val>
                                            <p:strVal val="#ppt_x"/>
                                          </p:val>
                                        </p:tav>
                                      </p:tavLst>
                                    </p:anim>
                                    <p:anim calcmode="lin" valueType="num">
                                      <p:cBhvr>
                                        <p:cTn id="5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65726" y="659524"/>
            <a:ext cx="6438368" cy="646331"/>
          </a:xfrm>
        </p:spPr>
        <p:txBody>
          <a:bodyPr wrap="square">
            <a:spAutoFit/>
          </a:bodyPr>
          <a:lstStyle/>
          <a:p>
            <a:r>
              <a:rPr lang="en-US" dirty="0">
                <a:solidFill>
                  <a:schemeClr val="tx1"/>
                </a:solidFill>
                <a:latin typeface="Georgia" pitchFamily="18" charset="0"/>
              </a:rPr>
              <a:t>Are Angels Active in our Lives?</a:t>
            </a:r>
          </a:p>
        </p:txBody>
      </p:sp>
      <p:sp>
        <p:nvSpPr>
          <p:cNvPr id="3" name="Content Placeholder 2"/>
          <p:cNvSpPr>
            <a:spLocks noGrp="1"/>
          </p:cNvSpPr>
          <p:nvPr>
            <p:ph idx="1"/>
          </p:nvPr>
        </p:nvSpPr>
        <p:spPr>
          <a:xfrm>
            <a:off x="380999" y="1752600"/>
            <a:ext cx="8615855" cy="4739759"/>
          </a:xfrm>
        </p:spPr>
        <p:txBody>
          <a:bodyPr>
            <a:spAutoFit/>
          </a:bodyPr>
          <a:lstStyle/>
          <a:p>
            <a:pPr marL="231775" indent="-231775">
              <a:spcBef>
                <a:spcPts val="1200"/>
              </a:spcBef>
            </a:pPr>
            <a:r>
              <a:rPr lang="en-US" sz="2800" b="1" u="sng" dirty="0">
                <a:solidFill>
                  <a:schemeClr val="tx1"/>
                </a:solidFill>
                <a:latin typeface="Georgia" pitchFamily="18" charset="0"/>
              </a:rPr>
              <a:t>Past</a:t>
            </a:r>
            <a:r>
              <a:rPr lang="en-US" sz="2800" dirty="0">
                <a:solidFill>
                  <a:schemeClr val="tx1"/>
                </a:solidFill>
                <a:latin typeface="Georgia" pitchFamily="18" charset="0"/>
              </a:rPr>
              <a:t>: Delivered God’s messages to humans.</a:t>
            </a:r>
            <a:br>
              <a:rPr lang="en-US" sz="2800" dirty="0">
                <a:solidFill>
                  <a:schemeClr val="tx1"/>
                </a:solidFill>
                <a:latin typeface="Georgia" pitchFamily="18" charset="0"/>
              </a:rPr>
            </a:br>
            <a:r>
              <a:rPr lang="en-US" sz="2800" dirty="0">
                <a:solidFill>
                  <a:schemeClr val="tx1"/>
                </a:solidFill>
                <a:latin typeface="Georgia" pitchFamily="18" charset="0"/>
              </a:rPr>
              <a:t> Hebrews 1:1 (Genesis 19:12ff; Matthew 1:20; Luke 1:11-20, 26-38)</a:t>
            </a:r>
          </a:p>
          <a:p>
            <a:pPr marL="631825" lvl="1" indent="-231775">
              <a:spcBef>
                <a:spcPts val="1200"/>
              </a:spcBef>
            </a:pPr>
            <a:r>
              <a:rPr lang="en-US" sz="2400" i="1" dirty="0">
                <a:solidFill>
                  <a:schemeClr val="tx1"/>
                </a:solidFill>
                <a:latin typeface="Georgia" pitchFamily="18" charset="0"/>
              </a:rPr>
              <a:t>Law of Moses.</a:t>
            </a:r>
            <a:r>
              <a:rPr lang="en-US" sz="2400" dirty="0">
                <a:solidFill>
                  <a:schemeClr val="tx1"/>
                </a:solidFill>
                <a:latin typeface="Georgia" pitchFamily="18" charset="0"/>
              </a:rPr>
              <a:t> Acts 7:38, 53; Galatians 3:19; Hebrews 2:2</a:t>
            </a:r>
          </a:p>
          <a:p>
            <a:pPr marL="631825" lvl="1" indent="-231775">
              <a:spcBef>
                <a:spcPts val="1200"/>
              </a:spcBef>
            </a:pPr>
            <a:r>
              <a:rPr lang="en-US" sz="2400" i="1" dirty="0">
                <a:solidFill>
                  <a:schemeClr val="tx1"/>
                </a:solidFill>
                <a:latin typeface="Georgia" pitchFamily="18" charset="0"/>
              </a:rPr>
              <a:t>Gospel age.</a:t>
            </a:r>
            <a:r>
              <a:rPr lang="en-US" sz="2400" dirty="0">
                <a:solidFill>
                  <a:schemeClr val="tx1"/>
                </a:solidFill>
                <a:latin typeface="Georgia" pitchFamily="18" charset="0"/>
              </a:rPr>
              <a:t> Acts 5:19-20; 8:26; 10:3-6, 22; Revelation 1:1</a:t>
            </a:r>
          </a:p>
          <a:p>
            <a:pPr marL="631825" lvl="1" indent="-231775">
              <a:spcBef>
                <a:spcPts val="1200"/>
              </a:spcBef>
            </a:pPr>
            <a:r>
              <a:rPr lang="en-US" sz="2400" dirty="0">
                <a:solidFill>
                  <a:schemeClr val="tx1"/>
                </a:solidFill>
                <a:latin typeface="Georgia" pitchFamily="18" charset="0"/>
              </a:rPr>
              <a:t>Interested in your salvation. 1 Peter 1:10-12; Ephesians 3:8-10</a:t>
            </a:r>
          </a:p>
          <a:p>
            <a:pPr marL="631825" lvl="1" indent="-231775">
              <a:spcBef>
                <a:spcPts val="1200"/>
              </a:spcBef>
            </a:pPr>
            <a:r>
              <a:rPr lang="en-US" sz="2400" dirty="0">
                <a:solidFill>
                  <a:schemeClr val="tx1"/>
                </a:solidFill>
                <a:latin typeface="Georgia" pitchFamily="18" charset="0"/>
              </a:rPr>
              <a:t>Angels not allowed to change revealed truth.</a:t>
            </a:r>
          </a:p>
          <a:p>
            <a:pPr marL="1031875" lvl="2" indent="-231775">
              <a:spcBef>
                <a:spcPts val="1200"/>
              </a:spcBef>
            </a:pPr>
            <a:r>
              <a:rPr lang="en-US" sz="2400" dirty="0">
                <a:solidFill>
                  <a:schemeClr val="tx1"/>
                </a:solidFill>
                <a:latin typeface="Georgia" pitchFamily="18" charset="0"/>
              </a:rPr>
              <a:t>Men are not to appeal to angels as a source of authority. Galatians 1:8</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5</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100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8" presetID="47" presetClass="entr" presetSubtype="0" fill="hold" nodeType="with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Effect transition="in" filter="fade">
                                      <p:cBhvr>
                                        <p:cTn id="40" dur="1000"/>
                                        <p:tgtEl>
                                          <p:spTgt spid="3">
                                            <p:txEl>
                                              <p:pRg st="5" end="5"/>
                                            </p:txEl>
                                          </p:spTgt>
                                        </p:tgtEl>
                                      </p:cBhvr>
                                    </p:animEffect>
                                    <p:anim calcmode="lin" valueType="num">
                                      <p:cBhvr>
                                        <p:cTn id="41"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865" y="617483"/>
            <a:ext cx="6432227" cy="646331"/>
          </a:xfrm>
        </p:spPr>
        <p:txBody>
          <a:bodyPr wrap="square">
            <a:spAutoFit/>
          </a:bodyPr>
          <a:lstStyle/>
          <a:p>
            <a:r>
              <a:rPr lang="en-US" dirty="0">
                <a:solidFill>
                  <a:schemeClr val="tx1"/>
                </a:solidFill>
                <a:latin typeface="Georgia" pitchFamily="18" charset="0"/>
              </a:rPr>
              <a:t>Are Angels Active in our Lives?</a:t>
            </a:r>
          </a:p>
        </p:txBody>
      </p:sp>
      <p:sp>
        <p:nvSpPr>
          <p:cNvPr id="3" name="Content Placeholder 2"/>
          <p:cNvSpPr>
            <a:spLocks noGrp="1"/>
          </p:cNvSpPr>
          <p:nvPr>
            <p:ph idx="1"/>
          </p:nvPr>
        </p:nvSpPr>
        <p:spPr>
          <a:xfrm>
            <a:off x="495300" y="2049517"/>
            <a:ext cx="8229600" cy="3616375"/>
          </a:xfrm>
        </p:spPr>
        <p:txBody>
          <a:bodyPr>
            <a:spAutoFit/>
          </a:bodyPr>
          <a:lstStyle/>
          <a:p>
            <a:pPr marL="231775" indent="-231775">
              <a:spcBef>
                <a:spcPts val="600"/>
              </a:spcBef>
            </a:pPr>
            <a:r>
              <a:rPr lang="en-US" sz="2800" b="1" u="sng" dirty="0">
                <a:solidFill>
                  <a:schemeClr val="tx1"/>
                </a:solidFill>
                <a:latin typeface="Georgia" pitchFamily="18" charset="0"/>
              </a:rPr>
              <a:t>Present</a:t>
            </a:r>
            <a:r>
              <a:rPr lang="en-US" sz="2800" dirty="0">
                <a:solidFill>
                  <a:schemeClr val="tx1"/>
                </a:solidFill>
                <a:latin typeface="Georgia" pitchFamily="18" charset="0"/>
              </a:rPr>
              <a:t>: Serve before God’s throne on behalf of God’s people. Hebrews 1:14</a:t>
            </a:r>
          </a:p>
          <a:p>
            <a:pPr marL="631825" lvl="1" indent="-231775">
              <a:spcBef>
                <a:spcPts val="600"/>
              </a:spcBef>
            </a:pPr>
            <a:r>
              <a:rPr lang="en-US" sz="2400" dirty="0">
                <a:solidFill>
                  <a:schemeClr val="tx1"/>
                </a:solidFill>
                <a:latin typeface="Georgia" pitchFamily="18" charset="0"/>
              </a:rPr>
              <a:t>Visible activity of angels has ended.</a:t>
            </a:r>
          </a:p>
          <a:p>
            <a:pPr marL="231775" indent="-231775">
              <a:spcBef>
                <a:spcPts val="600"/>
              </a:spcBef>
            </a:pPr>
            <a:r>
              <a:rPr lang="en-US" sz="2800" b="1" u="sng" dirty="0">
                <a:solidFill>
                  <a:schemeClr val="tx1"/>
                </a:solidFill>
                <a:latin typeface="Georgia" pitchFamily="18" charset="0"/>
              </a:rPr>
              <a:t>Future</a:t>
            </a:r>
            <a:r>
              <a:rPr lang="en-US" sz="2800" dirty="0">
                <a:solidFill>
                  <a:schemeClr val="tx1"/>
                </a:solidFill>
                <a:latin typeface="Georgia" pitchFamily="18" charset="0"/>
              </a:rPr>
              <a:t>:</a:t>
            </a:r>
          </a:p>
          <a:p>
            <a:pPr marL="631825" lvl="1" indent="-231775">
              <a:spcBef>
                <a:spcPts val="600"/>
              </a:spcBef>
            </a:pPr>
            <a:r>
              <a:rPr lang="en-US" sz="2400" dirty="0">
                <a:solidFill>
                  <a:schemeClr val="tx1"/>
                </a:solidFill>
                <a:latin typeface="Georgia" pitchFamily="18" charset="0"/>
              </a:rPr>
              <a:t>Attend righteous ones when they die. Luke 16:22</a:t>
            </a:r>
          </a:p>
          <a:p>
            <a:pPr marL="631825" lvl="1" indent="-231775">
              <a:spcBef>
                <a:spcPts val="600"/>
              </a:spcBef>
            </a:pPr>
            <a:r>
              <a:rPr lang="en-US" sz="2400" dirty="0">
                <a:solidFill>
                  <a:schemeClr val="tx1"/>
                </a:solidFill>
                <a:latin typeface="Georgia" pitchFamily="18" charset="0"/>
              </a:rPr>
              <a:t>Separate wicked from the just. Matthew 13:47-50</a:t>
            </a:r>
          </a:p>
          <a:p>
            <a:pPr marL="631825" lvl="1" indent="-231775">
              <a:spcBef>
                <a:spcPts val="600"/>
              </a:spcBef>
            </a:pPr>
            <a:r>
              <a:rPr lang="en-US" sz="2400" dirty="0">
                <a:solidFill>
                  <a:schemeClr val="tx1"/>
                </a:solidFill>
                <a:latin typeface="Georgia" pitchFamily="18" charset="0"/>
              </a:rPr>
              <a:t>Execute divine wrath at Christ’s return.</a:t>
            </a:r>
            <a:br>
              <a:rPr lang="en-US" sz="2400" dirty="0">
                <a:solidFill>
                  <a:schemeClr val="tx1"/>
                </a:solidFill>
                <a:latin typeface="Georgia" pitchFamily="18" charset="0"/>
              </a:rPr>
            </a:br>
            <a:r>
              <a:rPr lang="en-US" sz="2400" dirty="0">
                <a:solidFill>
                  <a:schemeClr val="tx1"/>
                </a:solidFill>
                <a:latin typeface="Georgia" pitchFamily="18" charset="0"/>
              </a:rPr>
              <a:t>2 Thessalonians 1:7-8 (Matthew 13:41-42, 50)</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6</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7" presetClass="entr" presetSubtype="0" fill="hold" nodeType="afterEffect">
                                  <p:stCondLst>
                                    <p:cond delay="50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7"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0937" y="614855"/>
            <a:ext cx="6261670" cy="646331"/>
          </a:xfrm>
        </p:spPr>
        <p:txBody>
          <a:bodyPr wrap="square">
            <a:spAutoFit/>
          </a:bodyPr>
          <a:lstStyle/>
          <a:p>
            <a:r>
              <a:rPr lang="en-US" dirty="0">
                <a:solidFill>
                  <a:schemeClr val="tx1"/>
                </a:solidFill>
                <a:latin typeface="Georgia" pitchFamily="18" charset="0"/>
              </a:rPr>
              <a:t>What about Guardian Angels?</a:t>
            </a:r>
          </a:p>
        </p:txBody>
      </p:sp>
      <p:sp>
        <p:nvSpPr>
          <p:cNvPr id="3" name="Content Placeholder 2"/>
          <p:cNvSpPr>
            <a:spLocks noGrp="1"/>
          </p:cNvSpPr>
          <p:nvPr>
            <p:ph idx="1"/>
          </p:nvPr>
        </p:nvSpPr>
        <p:spPr>
          <a:xfrm>
            <a:off x="495300" y="1910255"/>
            <a:ext cx="8229600" cy="3554819"/>
          </a:xfrm>
        </p:spPr>
        <p:txBody>
          <a:bodyPr>
            <a:spAutoFit/>
          </a:bodyPr>
          <a:lstStyle/>
          <a:p>
            <a:pPr marL="231775" indent="-231775">
              <a:spcBef>
                <a:spcPts val="600"/>
              </a:spcBef>
            </a:pPr>
            <a:r>
              <a:rPr lang="en-US" sz="2800" b="1" dirty="0">
                <a:solidFill>
                  <a:schemeClr val="tx1"/>
                </a:solidFill>
                <a:latin typeface="Georgia" pitchFamily="18" charset="0"/>
              </a:rPr>
              <a:t>Catholic</a:t>
            </a:r>
            <a:r>
              <a:rPr lang="en-US" sz="2800" dirty="0">
                <a:solidFill>
                  <a:schemeClr val="tx1"/>
                </a:solidFill>
                <a:latin typeface="Georgia" pitchFamily="18" charset="0"/>
              </a:rPr>
              <a:t> </a:t>
            </a:r>
            <a:r>
              <a:rPr lang="en-US" sz="2800" b="1" dirty="0">
                <a:solidFill>
                  <a:schemeClr val="tx1"/>
                </a:solidFill>
                <a:latin typeface="Georgia" pitchFamily="18" charset="0"/>
              </a:rPr>
              <a:t>definition</a:t>
            </a:r>
            <a:r>
              <a:rPr lang="en-US" sz="2800" dirty="0">
                <a:solidFill>
                  <a:schemeClr val="tx1"/>
                </a:solidFill>
                <a:latin typeface="Georgia" pitchFamily="18" charset="0"/>
              </a:rPr>
              <a:t>: Not in the Bible</a:t>
            </a:r>
          </a:p>
          <a:p>
            <a:pPr marL="631825" lvl="1" indent="-231775">
              <a:spcBef>
                <a:spcPts val="600"/>
              </a:spcBef>
              <a:buNone/>
            </a:pPr>
            <a:r>
              <a:rPr lang="en-US" sz="2400" dirty="0">
                <a:solidFill>
                  <a:schemeClr val="tx1"/>
                </a:solidFill>
                <a:latin typeface="Georgia" pitchFamily="18" charset="0"/>
              </a:rPr>
              <a:t>“That every individual soul has a guardian angel has never been defined by the Church, and is, consequently, not an article of faith; but it is the “mind of the Church,” as St. Jerome expressed it: “how great the dignity of the soul, since each one has from his birth an angel commissioned to guard it.” (Commentary in Matthew, xviii, lib. II). – </a:t>
            </a:r>
            <a:r>
              <a:rPr lang="en-US" sz="2400" i="1" dirty="0">
                <a:solidFill>
                  <a:schemeClr val="tx1"/>
                </a:solidFill>
                <a:latin typeface="Georgia" pitchFamily="18" charset="0"/>
              </a:rPr>
              <a:t>Catholic Encyclopedia</a:t>
            </a:r>
          </a:p>
        </p:txBody>
      </p:sp>
      <p:sp>
        <p:nvSpPr>
          <p:cNvPr id="4" name="TextBox 3"/>
          <p:cNvSpPr txBox="1"/>
          <p:nvPr/>
        </p:nvSpPr>
        <p:spPr>
          <a:xfrm>
            <a:off x="8610600" y="6477000"/>
            <a:ext cx="228600" cy="276999"/>
          </a:xfrm>
          <a:prstGeom prst="rect">
            <a:avLst/>
          </a:prstGeom>
          <a:noFill/>
        </p:spPr>
        <p:txBody>
          <a:bodyPr wrap="square" rtlCol="0">
            <a:spAutoFit/>
          </a:bodyPr>
          <a:lstStyle/>
          <a:p>
            <a:pPr algn="ctr"/>
            <a:r>
              <a:rPr lang="en-US" sz="1200" dirty="0">
                <a:solidFill>
                  <a:schemeClr val="bg1"/>
                </a:solidFill>
                <a:effectLst>
                  <a:outerShdw blurRad="38100" dist="38100" dir="2700000" algn="tl">
                    <a:srgbClr val="000000">
                      <a:alpha val="43137"/>
                    </a:srgbClr>
                  </a:outerShdw>
                </a:effectLst>
                <a:latin typeface="Georgia" pitchFamily="18" charset="0"/>
              </a:rPr>
              <a:t>7</a:t>
            </a:r>
          </a:p>
        </p:txBody>
      </p:sp>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1589</TotalTime>
  <Words>854</Words>
  <Application>Microsoft Office PowerPoint</Application>
  <PresentationFormat>On-screen Show (4:3)</PresentationFormat>
  <Paragraphs>76</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Arial</vt:lpstr>
      <vt:lpstr>Calibri</vt:lpstr>
      <vt:lpstr>Century Gothic</vt:lpstr>
      <vt:lpstr>Georgia</vt:lpstr>
      <vt:lpstr>Tahoma</vt:lpstr>
      <vt:lpstr>Times New Roman</vt:lpstr>
      <vt:lpstr>Wingdings 3</vt:lpstr>
      <vt:lpstr>Wisp</vt:lpstr>
      <vt:lpstr>The Ministry Of Angels</vt:lpstr>
      <vt:lpstr>Misconceptions About Angels</vt:lpstr>
      <vt:lpstr>The Purposes/Work of Angels</vt:lpstr>
      <vt:lpstr>PowerPoint Presentation</vt:lpstr>
      <vt:lpstr>The Origin, Nature and  Work of Angels</vt:lpstr>
      <vt:lpstr>The Origin, Nature and  Work of Angels</vt:lpstr>
      <vt:lpstr>Are Angels Active in our Lives?</vt:lpstr>
      <vt:lpstr>Are Angels Active in our Lives?</vt:lpstr>
      <vt:lpstr>What about Guardian Angels?</vt:lpstr>
      <vt:lpstr>What about Guardian Angels?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Ministry Of Angels (2)</dc:title>
  <dc:creator>Micky Galloway</dc:creator>
  <cp:lastModifiedBy>Richard Lidh</cp:lastModifiedBy>
  <cp:revision>14</cp:revision>
  <cp:lastPrinted>2020-01-22T02:33:30Z</cp:lastPrinted>
  <dcterms:created xsi:type="dcterms:W3CDTF">2020-01-18T23:05:34Z</dcterms:created>
  <dcterms:modified xsi:type="dcterms:W3CDTF">2020-01-22T02:33:34Z</dcterms:modified>
</cp:coreProperties>
</file>